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59" r:id="rId6"/>
    <p:sldId id="262" r:id="rId7"/>
    <p:sldId id="274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2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3FC65-CC26-4997-A15D-BF8CC76D687B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BBA2-0590-43CF-94EB-B6973375BE8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55442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BBA2-0590-43CF-94EB-B6973375BE84}" type="slidenum">
              <a:rPr lang="es-AR" smtClean="0"/>
              <a:pPr/>
              <a:t>13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88212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078419272"/>
      </p:ext>
    </p:extLst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195294716"/>
      </p:ext>
    </p:extLst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701121563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500604610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8260731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669111671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148442688"/>
      </p:ext>
    </p:extLst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978361573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710658426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591842554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093438546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6C1E-BF6A-449E-848C-0ED596E1F783}" type="datetimeFigureOut">
              <a:rPr lang="es-AR" smtClean="0"/>
              <a:pPr/>
              <a:t>10/11/2016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E4F6-9FC5-412B-9B41-E133BD8F2A7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38562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ip.gov.ar/institucional/afipsimulada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ip.gov.ar/institucional/afipSimulada/archivos/Los%20tributos.pdf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con.gov.ar/onp/html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fip.gob.ar/educacion/capacitac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ip.gob.ar/educacion/capacitacion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s-AR" i="1" dirty="0" smtClean="0">
                <a:solidFill>
                  <a:srgbClr val="C00000"/>
                </a:solidFill>
              </a:rPr>
              <a:t>¿POR QUE HAY QUE PAGAR IMPUESTOS?</a:t>
            </a:r>
            <a:endParaRPr lang="es-AR" i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s-AR" dirty="0" smtClean="0"/>
          </a:p>
          <a:p>
            <a:r>
              <a:rPr lang="es-AR" i="1" dirty="0" smtClean="0">
                <a:solidFill>
                  <a:srgbClr val="7030A0"/>
                </a:solidFill>
              </a:rPr>
              <a:t>EESOPI N° 8129 “José Razetto”</a:t>
            </a:r>
          </a:p>
          <a:p>
            <a:r>
              <a:rPr lang="es-AR" i="1" dirty="0" smtClean="0">
                <a:solidFill>
                  <a:srgbClr val="7030A0"/>
                </a:solidFill>
              </a:rPr>
              <a:t>4 y 5  año Economía y Sistema de Información Contable</a:t>
            </a:r>
          </a:p>
          <a:p>
            <a:r>
              <a:rPr lang="es-AR" i="1" dirty="0" smtClean="0">
                <a:solidFill>
                  <a:srgbClr val="7030A0"/>
                </a:solidFill>
              </a:rPr>
              <a:t>Contenidos: </a:t>
            </a:r>
            <a:r>
              <a:rPr lang="es-AR" i="1" dirty="0">
                <a:solidFill>
                  <a:srgbClr val="7030A0"/>
                </a:solidFill>
              </a:rPr>
              <a:t>I</a:t>
            </a:r>
            <a:r>
              <a:rPr lang="es-AR" i="1" dirty="0" smtClean="0">
                <a:solidFill>
                  <a:srgbClr val="7030A0"/>
                </a:solidFill>
              </a:rPr>
              <a:t>ntroducción a la Política </a:t>
            </a:r>
            <a:r>
              <a:rPr lang="es-AR" i="1" dirty="0">
                <a:solidFill>
                  <a:srgbClr val="7030A0"/>
                </a:solidFill>
              </a:rPr>
              <a:t>F</a:t>
            </a:r>
            <a:r>
              <a:rPr lang="es-AR" i="1" dirty="0" smtClean="0">
                <a:solidFill>
                  <a:srgbClr val="7030A0"/>
                </a:solidFill>
              </a:rPr>
              <a:t>iscal</a:t>
            </a:r>
          </a:p>
          <a:p>
            <a:r>
              <a:rPr lang="es-AR" i="1" dirty="0" smtClean="0">
                <a:solidFill>
                  <a:srgbClr val="7030A0"/>
                </a:solidFill>
              </a:rPr>
              <a:t>Profesores : Furlan Ivana- Tombesi Fernanda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137163286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0"/>
          </a:xfrm>
        </p:spPr>
        <p:txBody>
          <a:bodyPr>
            <a:normAutofit fontScale="90000"/>
          </a:bodyPr>
          <a:lstStyle/>
          <a:p>
            <a:r>
              <a:rPr lang="es-AR" b="1" u="sng" dirty="0" smtClean="0">
                <a:solidFill>
                  <a:schemeClr val="accent2">
                    <a:lumMod val="75000"/>
                  </a:schemeClr>
                </a:solidFill>
              </a:rPr>
              <a:t>Criterios de Evaluación</a:t>
            </a:r>
            <a:r>
              <a:rPr lang="es-AR" sz="3800" dirty="0" smtClean="0"/>
              <a:t/>
            </a:r>
            <a:br>
              <a:rPr lang="es-AR" sz="3800" dirty="0" smtClean="0"/>
            </a:br>
            <a:r>
              <a:rPr lang="es-AR" sz="3800" dirty="0" smtClean="0"/>
              <a:t/>
            </a:r>
            <a:br>
              <a:rPr lang="es-AR" sz="3800" dirty="0" smtClean="0"/>
            </a:br>
            <a:r>
              <a:rPr lang="es-AR" sz="3800" dirty="0" smtClean="0"/>
              <a:t>Participación</a:t>
            </a:r>
            <a:br>
              <a:rPr lang="es-AR" sz="3800" dirty="0" smtClean="0"/>
            </a:br>
            <a:r>
              <a:rPr lang="es-AR" sz="3800" dirty="0"/>
              <a:t>D</a:t>
            </a:r>
            <a:r>
              <a:rPr lang="es-AR" sz="3800" dirty="0" smtClean="0"/>
              <a:t>ebate grupal</a:t>
            </a:r>
            <a:br>
              <a:rPr lang="es-AR" sz="3800" dirty="0" smtClean="0"/>
            </a:br>
            <a:r>
              <a:rPr lang="es-AR" sz="3800" dirty="0" smtClean="0"/>
              <a:t>Exposición de ideas individuales y grupales</a:t>
            </a:r>
            <a:br>
              <a:rPr lang="es-AR" sz="3800" dirty="0" smtClean="0"/>
            </a:br>
            <a:r>
              <a:rPr lang="es-AR" sz="3800" dirty="0" smtClean="0"/>
              <a:t>compromiso y responsabilidad</a:t>
            </a:r>
            <a:br>
              <a:rPr lang="es-AR" sz="3800" dirty="0" smtClean="0"/>
            </a:br>
            <a:r>
              <a:rPr lang="es-AR" sz="3800" dirty="0" smtClean="0"/>
              <a:t>Resolución en tiempo y forma de las actividades </a:t>
            </a:r>
            <a:br>
              <a:rPr lang="es-AR" sz="3800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pic>
        <p:nvPicPr>
          <p:cNvPr id="1026" name="Picture 2" descr="C:\Users\Alumno\AppData\Local\Microsoft\Windows\Temporary Internet Files\Content.IE5\GF071TWU\evaluació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2430872" cy="27809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3242867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ACTIVIDADES</a:t>
            </a:r>
            <a:endParaRPr lang="es-AR" dirty="0"/>
          </a:p>
        </p:txBody>
      </p:sp>
      <p:pic>
        <p:nvPicPr>
          <p:cNvPr id="1026" name="Picture 2" descr="C:\Users\Alumno\AppData\Local\Microsoft\Windows\Temporary Internet Files\Content.IE5\1UWEEM4Y\_tn_homework_animated_02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2564904"/>
            <a:ext cx="4104456" cy="36724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2036620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204863"/>
          </a:xfr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s-AR" i="1" dirty="0" smtClean="0">
                <a:solidFill>
                  <a:srgbClr val="00B050"/>
                </a:solidFill>
              </a:rPr>
              <a:t>ACTIVIDAD 1</a:t>
            </a:r>
            <a:endParaRPr lang="es-AR" i="1" dirty="0">
              <a:solidFill>
                <a:srgbClr val="00B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65313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es-AR" dirty="0" smtClean="0">
              <a:hlinkClick r:id="rId2"/>
            </a:endParaRPr>
          </a:p>
          <a:p>
            <a:r>
              <a:rPr lang="es-AR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MIRAR ATENTAMENTE EL VIDEO “TEMATICA IMPOSITIVA” , QUE FIGURA EN LA PAGINA DE AFIP, Y REALIZAR UNA CONCLUSION GRUPAL SOBRE LA IMPORTACIA DE PAGAR IMPUESTOS.</a:t>
            </a:r>
            <a:endParaRPr lang="es-AR" dirty="0">
              <a:solidFill>
                <a:schemeClr val="accent2">
                  <a:lumMod val="75000"/>
                </a:schemeClr>
              </a:solidFill>
              <a:hlinkClick r:id="rId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35548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>
        <p14:flythrough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0080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s-AR" i="1" dirty="0" smtClean="0">
                <a:solidFill>
                  <a:srgbClr val="00B050"/>
                </a:solidFill>
              </a:rPr>
              <a:t>ACTIVIDAD 2</a:t>
            </a:r>
            <a:endParaRPr lang="es-AR" i="1" dirty="0">
              <a:solidFill>
                <a:srgbClr val="00B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l"/>
            <a:endParaRPr lang="es-AR" dirty="0" smtClean="0">
              <a:solidFill>
                <a:srgbClr val="C00000"/>
              </a:solidFill>
            </a:endParaRPr>
          </a:p>
          <a:p>
            <a:pPr marL="514350" indent="-514350" algn="l">
              <a:buAutoNum type="alphaUcParenR"/>
            </a:pPr>
            <a:r>
              <a:rPr lang="es-AR" dirty="0" smtClean="0">
                <a:solidFill>
                  <a:srgbClr val="C00000"/>
                </a:solidFill>
              </a:rPr>
              <a:t>A PARTIR DE LAS DIAPOSITIVAS PRESENTADAS, REALIZA EN GRUPOS UN MAPA CONCEPTUAL  SOBRE EL SISTEMA TRIBUTARIO EN ARGENTINA,  QUE CONTENGA: OBJETIVOS QUE PERSIGUE, FUENTES DE RECURSOS, ORGANISMOS RECAUDADORES, DIFERENTES TIPOS DE TRIBUTOS. </a:t>
            </a:r>
          </a:p>
          <a:p>
            <a:pPr marL="514350" indent="-514350" algn="l">
              <a:buAutoNum type="alphaUcParenR"/>
            </a:pPr>
            <a:r>
              <a:rPr lang="es-AR" dirty="0" smtClean="0">
                <a:solidFill>
                  <a:srgbClr val="C00000"/>
                </a:solidFill>
              </a:rPr>
              <a:t>EXPONER EN FORMA ORAL EL MAPA CONCEPTUAL ELABORADO.</a:t>
            </a:r>
          </a:p>
          <a:p>
            <a:pPr marL="514350" indent="-514350" algn="l">
              <a:buAutoNum type="alphaUcParenR"/>
            </a:pPr>
            <a:endParaRPr lang="es-AR" dirty="0" smtClean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4488004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132855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s-AR" i="1" dirty="0" smtClean="0">
                <a:solidFill>
                  <a:srgbClr val="00B050"/>
                </a:solidFill>
              </a:rPr>
              <a:t>ACTIVIDAD 3</a:t>
            </a:r>
            <a:endParaRPr lang="es-AR" i="1" dirty="0">
              <a:solidFill>
                <a:srgbClr val="00B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6531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s-AR" dirty="0" smtClean="0"/>
          </a:p>
          <a:p>
            <a:endParaRPr lang="es-AR" dirty="0"/>
          </a:p>
          <a:p>
            <a:r>
              <a:rPr lang="es-AR" dirty="0" smtClean="0">
                <a:solidFill>
                  <a:schemeClr val="tx1"/>
                </a:solidFill>
              </a:rPr>
              <a:t>REALIZAR EN GRUPOS, UN FOLLETO INFORMATIVO Y  DE CONCIENTIZACION SOBRE LA IMPORTANCIA DE PAGAR TRIBUTOS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007507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s-AR" b="1" i="1" dirty="0" smtClean="0">
                <a:solidFill>
                  <a:srgbClr val="00B050"/>
                </a:solidFill>
              </a:rPr>
              <a:t>ACTIVIDAD 4</a:t>
            </a:r>
            <a:endParaRPr lang="es-AR" b="1" i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s-AR" dirty="0" smtClean="0">
              <a:hlinkClick r:id="rId3"/>
            </a:endParaRPr>
          </a:p>
          <a:p>
            <a:endParaRPr lang="es-AR" dirty="0">
              <a:hlinkClick r:id="rId3"/>
            </a:endParaRPr>
          </a:p>
          <a:p>
            <a:r>
              <a:rPr lang="es-AR" dirty="0"/>
              <a:t>INGRESA EN EL LINK SUGERIDO Y REALIZA LAS ACTIVIDADES PROPUESTAS.</a:t>
            </a:r>
          </a:p>
          <a:p>
            <a:pPr marL="0" indent="0">
              <a:buNone/>
            </a:pPr>
            <a:endParaRPr lang="es-AR" dirty="0">
              <a:hlinkClick r:id="rId3"/>
            </a:endParaRPr>
          </a:p>
          <a:p>
            <a:endParaRPr lang="es-AR" dirty="0" smtClean="0">
              <a:hlinkClick r:id="rId3"/>
            </a:endParaRPr>
          </a:p>
          <a:p>
            <a:r>
              <a:rPr lang="es-AR" dirty="0" smtClean="0">
                <a:hlinkClick r:id="rId3"/>
              </a:rPr>
              <a:t>http://www.afip.gov.ar/institucional/afipSimulada/archivos/Los%20tributos.pdf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66192973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42088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AR" i="1" dirty="0" smtClean="0">
                <a:solidFill>
                  <a:srgbClr val="7030A0"/>
                </a:solidFill>
              </a:rPr>
              <a:t>REFERENCIAS</a:t>
            </a:r>
            <a:endParaRPr lang="es-AR" i="1" dirty="0">
              <a:solidFill>
                <a:srgbClr val="7030A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44371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s-AR" dirty="0" smtClean="0"/>
          </a:p>
          <a:p>
            <a:r>
              <a:rPr lang="es-AR" b="1" dirty="0" smtClean="0">
                <a:solidFill>
                  <a:srgbClr val="7030A0"/>
                </a:solidFill>
              </a:rPr>
              <a:t>PAGINAS DE INTERNET: PRESUPUESTO NACIONAL Y AFIP</a:t>
            </a:r>
          </a:p>
          <a:p>
            <a:r>
              <a:rPr lang="es-AR" b="1" dirty="0" smtClean="0">
                <a:solidFill>
                  <a:srgbClr val="7030A0"/>
                </a:solidFill>
              </a:rPr>
              <a:t>EDUCACION TRIBUTARIA Y FORMACION CIUDADANA</a:t>
            </a:r>
          </a:p>
          <a:p>
            <a:r>
              <a:rPr lang="es-AR" b="1" dirty="0" smtClean="0">
                <a:solidFill>
                  <a:srgbClr val="7030A0"/>
                </a:solidFill>
              </a:rPr>
              <a:t>CULTURA TRIBUTARIA</a:t>
            </a:r>
          </a:p>
          <a:p>
            <a:r>
              <a:rPr lang="es-AR" b="1" dirty="0" smtClean="0">
                <a:solidFill>
                  <a:srgbClr val="7030A0"/>
                </a:solidFill>
              </a:rPr>
              <a:t>LOS IMPUESTOS UN TEMA DE GRANDES Y CHICOS</a:t>
            </a:r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888221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>
        <p14:vortex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El Estado existe para favorecer la organización y atención de los asuntos comunes de los habitantes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s-AR" dirty="0"/>
          </a:p>
        </p:txBody>
      </p:sp>
      <p:pic>
        <p:nvPicPr>
          <p:cNvPr id="1027" name="Picture 3" descr="C:\Users\Alumno\AppData\Local\Microsoft\Windows\Temporary Internet Files\Content.IE5\1UWEEM4Y\6309304095_fdb0ae8b56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222407"/>
            <a:ext cx="8128000" cy="26394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lumno\AppData\Local\Microsoft\Windows\Temporary Internet Files\Content.IE5\1UWEEM4Y\6309304095_fdb0ae8b56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28" y="3429000"/>
            <a:ext cx="8155272" cy="26394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459451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dir="d"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diapositiva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4304"/>
            <a:ext cx="9144000" cy="4489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114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>
        <p14:flip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 lo tanto…</a:t>
            </a:r>
            <a:endParaRPr lang="es-E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3 Imagen" descr="Diapositiva 4, power point tributos la q 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0668"/>
            <a:ext cx="9144000" cy="41166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71003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>
        <p14:prism dir="d" isContent="1" isInverted="1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476"/>
            <a:ext cx="8964488" cy="2800767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es-ES" sz="4400" b="1" dirty="0" smtClean="0">
                <a:solidFill>
                  <a:schemeClr val="accent4">
                    <a:lumMod val="75000"/>
                  </a:schemeClr>
                </a:solidFill>
              </a:rPr>
              <a:t>Para cumplir con la función pública y asegurar los derechos y garantías que la Constitución establece, debe afrontar Gastos</a:t>
            </a:r>
            <a:endParaRPr lang="es-AR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3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0" y="4293096"/>
            <a:ext cx="4104456" cy="20882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8901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>
        <p14:ferris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76212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AR" dirty="0" smtClean="0"/>
              <a:t>Para tal fin elabora el </a:t>
            </a:r>
            <a:br>
              <a:rPr lang="es-AR" dirty="0" smtClean="0"/>
            </a:br>
            <a:r>
              <a:rPr lang="es-AR" dirty="0" smtClean="0"/>
              <a:t>PRESUPUESTO NACIONAL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2500" lnSpcReduction="20000"/>
          </a:bodyPr>
          <a:lstStyle/>
          <a:p>
            <a:endParaRPr lang="es-AR" dirty="0" smtClean="0">
              <a:hlinkClick r:id="rId3"/>
            </a:endParaRPr>
          </a:p>
          <a:p>
            <a:endParaRPr lang="es-AR" dirty="0">
              <a:hlinkClick r:id="rId3"/>
            </a:endParaRPr>
          </a:p>
          <a:p>
            <a:endParaRPr lang="es-AR" dirty="0" smtClean="0">
              <a:hlinkClick r:id="rId3"/>
            </a:endParaRPr>
          </a:p>
          <a:p>
            <a:endParaRPr lang="es-AR" dirty="0">
              <a:hlinkClick r:id="rId3"/>
            </a:endParaRPr>
          </a:p>
          <a:p>
            <a:endParaRPr lang="es-AR" dirty="0" smtClean="0">
              <a:hlinkClick r:id="rId3"/>
            </a:endParaRPr>
          </a:p>
          <a:p>
            <a:endParaRPr lang="es-AR" dirty="0">
              <a:hlinkClick r:id="rId3"/>
            </a:endParaRPr>
          </a:p>
          <a:p>
            <a:endParaRPr lang="es-AR" dirty="0" smtClean="0">
              <a:hlinkClick r:id="rId3"/>
            </a:endParaRPr>
          </a:p>
          <a:p>
            <a:endParaRPr lang="es-AR" dirty="0">
              <a:hlinkClick r:id="rId3"/>
            </a:endParaRPr>
          </a:p>
          <a:p>
            <a:endParaRPr lang="es-AR" dirty="0" smtClean="0">
              <a:hlinkClick r:id="rId3"/>
            </a:endParaRPr>
          </a:p>
          <a:p>
            <a:endParaRPr lang="es-AR" dirty="0">
              <a:hlinkClick r:id="rId3"/>
            </a:endParaRPr>
          </a:p>
          <a:p>
            <a:r>
              <a:rPr lang="es-AR" dirty="0" smtClean="0">
                <a:hlinkClick r:id="rId3"/>
              </a:rPr>
              <a:t>http://www.mecon.gov.ar/onp/html/</a:t>
            </a:r>
            <a:endParaRPr lang="es-AR" dirty="0"/>
          </a:p>
        </p:txBody>
      </p:sp>
      <p:pic>
        <p:nvPicPr>
          <p:cNvPr id="1026" name="Picture 2" descr="C:\Users\Alumno\AppData\Local\Microsoft\Windows\Temporary Internet Files\Content.IE5\WG51N1DZ\historia-de-las-matematica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8618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lumno\AppData\Local\Microsoft\Windows\Temporary Internet Files\Content.IE5\WG51N1DZ\historia-de-las-matematica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402748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umno\AppData\Local\Microsoft\Windows\Temporary Internet Files\Content.IE5\WG51N1DZ\historia-de-las-matematica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36671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lumno\AppData\Local\Microsoft\Windows\Temporary Internet Files\Content.IE5\WG51N1DZ\historia-de-las-matematica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375126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Alumno\AppData\Local\Microsoft\Windows\Temporary Internet Files\Content.IE5\GF071TWU\question-mark7a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62125"/>
            <a:ext cx="6984776" cy="4259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7845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="" xmlns:p14="http://schemas.microsoft.com/office/powerpoint/2010/main" val="194681800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RECURSOS TRIBUTARIOS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s-AR" dirty="0" smtClean="0">
              <a:hlinkClick r:id="rId2"/>
            </a:endParaRPr>
          </a:p>
          <a:p>
            <a:endParaRPr lang="es-AR" dirty="0">
              <a:hlinkClick r:id="rId2"/>
            </a:endParaRPr>
          </a:p>
          <a:p>
            <a:endParaRPr lang="es-AR" dirty="0" smtClean="0">
              <a:hlinkClick r:id="rId2"/>
            </a:endParaRPr>
          </a:p>
          <a:p>
            <a:endParaRPr lang="es-AR" dirty="0">
              <a:hlinkClick r:id="rId2"/>
            </a:endParaRPr>
          </a:p>
          <a:p>
            <a:endParaRPr lang="es-AR" dirty="0" smtClean="0">
              <a:hlinkClick r:id="rId2"/>
            </a:endParaRPr>
          </a:p>
          <a:p>
            <a:endParaRPr lang="es-AR" dirty="0">
              <a:hlinkClick r:id="rId2"/>
            </a:endParaRPr>
          </a:p>
          <a:p>
            <a:endParaRPr lang="es-AR" dirty="0" smtClean="0">
              <a:hlinkClick r:id="rId2"/>
            </a:endParaRPr>
          </a:p>
          <a:p>
            <a:r>
              <a:rPr lang="es-AR" dirty="0" smtClean="0">
                <a:hlinkClick r:id="rId2"/>
              </a:rPr>
              <a:t>http://www.afip.gob.ar/educacion/capacitacion/</a:t>
            </a:r>
            <a:endParaRPr lang="es-AR" dirty="0"/>
          </a:p>
        </p:txBody>
      </p:sp>
      <p:pic>
        <p:nvPicPr>
          <p:cNvPr id="2050" name="Picture 2" descr="C:\Users\Alumno\AppData\Local\Microsoft\Windows\Temporary Internet Files\Content.IE5\WG51N1DZ\PAGANDO%2007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40"/>
            <a:ext cx="4305300" cy="35169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7060624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es-AR" dirty="0" smtClean="0">
                <a:latin typeface="Algerian" panose="04020705040A02060702" pitchFamily="82" charset="0"/>
              </a:rPr>
              <a:t>ENTES RECAUDADORES</a:t>
            </a:r>
            <a:r>
              <a:rPr lang="es-AR" smtClean="0">
                <a:latin typeface="Algerian" panose="04020705040A02060702" pitchFamily="82" charset="0"/>
              </a:rPr>
              <a:t/>
            </a:r>
            <a:br>
              <a:rPr lang="es-AR" smtClean="0">
                <a:latin typeface="Algerian" panose="04020705040A02060702" pitchFamily="82" charset="0"/>
              </a:rPr>
            </a:br>
            <a:r>
              <a:rPr lang="es-AR" smtClean="0">
                <a:latin typeface="Algerian" panose="04020705040A02060702" pitchFamily="82" charset="0"/>
              </a:rPr>
              <a:t/>
            </a:r>
            <a:br>
              <a:rPr lang="es-AR" smtClean="0">
                <a:latin typeface="Algerian" panose="04020705040A02060702" pitchFamily="82" charset="0"/>
              </a:rPr>
            </a:br>
            <a:r>
              <a:rPr lang="es-AR" b="1" i="1" smtClean="0">
                <a:solidFill>
                  <a:srgbClr val="FF0000"/>
                </a:solidFill>
              </a:rPr>
              <a:t>DGI</a:t>
            </a:r>
            <a:r>
              <a:rPr lang="es-AR" b="1" i="1" dirty="0" smtClean="0">
                <a:solidFill>
                  <a:srgbClr val="FF0000"/>
                </a:solidFill>
              </a:rPr>
              <a:t/>
            </a:r>
            <a:br>
              <a:rPr lang="es-AR" b="1" i="1" dirty="0" smtClean="0">
                <a:solidFill>
                  <a:srgbClr val="FF0000"/>
                </a:solidFill>
              </a:rPr>
            </a:br>
            <a:r>
              <a:rPr lang="es-AR" b="1" i="1" dirty="0" smtClean="0">
                <a:solidFill>
                  <a:srgbClr val="FF0000"/>
                </a:solidFill>
              </a:rPr>
              <a:t> DGA </a:t>
            </a:r>
            <a:br>
              <a:rPr lang="es-AR" b="1" i="1" dirty="0" smtClean="0">
                <a:solidFill>
                  <a:srgbClr val="FF0000"/>
                </a:solidFill>
              </a:rPr>
            </a:br>
            <a:r>
              <a:rPr lang="es-AR" b="1" i="1" dirty="0" smtClean="0">
                <a:solidFill>
                  <a:srgbClr val="FF0000"/>
                </a:solidFill>
              </a:rPr>
              <a:t>    DGRSS</a:t>
            </a:r>
            <a:r>
              <a:rPr lang="es-AR" b="1" i="1" smtClean="0">
                <a:solidFill>
                  <a:srgbClr val="FF0000"/>
                </a:solidFill>
              </a:rPr>
              <a:t/>
            </a:r>
            <a:br>
              <a:rPr lang="es-AR" b="1" i="1" smtClean="0">
                <a:solidFill>
                  <a:srgbClr val="FF0000"/>
                </a:solidFill>
              </a:rPr>
            </a:br>
            <a:r>
              <a:rPr lang="es-AR" i="1" dirty="0" smtClean="0"/>
              <a:t/>
            </a:r>
            <a:br>
              <a:rPr lang="es-AR" i="1" dirty="0" smtClean="0"/>
            </a:br>
            <a:r>
              <a:rPr lang="es-AR" dirty="0" smtClean="0">
                <a:hlinkClick r:id="rId2"/>
              </a:rPr>
              <a:t>http://www.afip.gob.ar/educacion/capacitacion/</a:t>
            </a:r>
            <a:r>
              <a:rPr lang="es-AR" dirty="0" smtClean="0"/>
              <a:t> </a:t>
            </a:r>
            <a:br>
              <a:rPr lang="es-AR" dirty="0" smtClean="0"/>
            </a:b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629614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>
        <p14:honeycomb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240</Words>
  <Application>Microsoft Office PowerPoint</Application>
  <PresentationFormat>Presentación en pantalla (4:3)</PresentationFormat>
  <Paragraphs>59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¿POR QUE HAY QUE PAGAR IMPUESTOS?</vt:lpstr>
      <vt:lpstr>El Estado existe para favorecer la organización y atención de los asuntos comunes de los habitantes</vt:lpstr>
      <vt:lpstr>Diapositiva 3</vt:lpstr>
      <vt:lpstr>Diapositiva 4</vt:lpstr>
      <vt:lpstr>Diapositiva 5</vt:lpstr>
      <vt:lpstr>Para tal fin elabora el  PRESUPUESTO NACIONAL</vt:lpstr>
      <vt:lpstr>Diapositiva 7</vt:lpstr>
      <vt:lpstr>RECURSOS TRIBUTARIOS</vt:lpstr>
      <vt:lpstr>ENTES RECAUDADORES  DGI  DGA      DGRSS  http://www.afip.gob.ar/educacion/capacitacion/  </vt:lpstr>
      <vt:lpstr>Criterios de Evaluación  Participación Debate grupal Exposición de ideas individuales y grupales compromiso y responsabilidad Resolución en tiempo y forma de las actividades   </vt:lpstr>
      <vt:lpstr>ACTIVIDADES</vt:lpstr>
      <vt:lpstr>ACTIVIDAD 1</vt:lpstr>
      <vt:lpstr>ACTIVIDAD 2</vt:lpstr>
      <vt:lpstr>ACTIVIDAD 3</vt:lpstr>
      <vt:lpstr>ACTIVIDAD 4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¿POR QUE HAY QUE PAGAR IMPUESTOS?</dc:title>
  <dc:creator>Alumno</dc:creator>
  <cp:lastModifiedBy>Ma. Fernanda</cp:lastModifiedBy>
  <cp:revision>62</cp:revision>
  <dcterms:created xsi:type="dcterms:W3CDTF">2016-09-26T17:03:51Z</dcterms:created>
  <dcterms:modified xsi:type="dcterms:W3CDTF">2016-11-10T14:59:44Z</dcterms:modified>
</cp:coreProperties>
</file>