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  <p:sldMasterId id="2147483670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090356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e79efcebce_0_5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e79efcebce_0_5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3372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e79efcebce_0_4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e79efcebce_0_4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3946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e79efcebce_0_4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e79efcebce_0_4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5618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e79efcebce_0_4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e79efcebce_0_4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8320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e79efcebce_0_4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e79efcebce_0_4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1474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e79efcebce_0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e79efcebce_0_4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6598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5781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1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/>
        </p:nvSpPr>
        <p:spPr>
          <a:xfrm>
            <a:off x="395400" y="1047500"/>
            <a:ext cx="8353200" cy="35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54711" lvl="0" indent="0" algn="l" rtl="0">
              <a:spcBef>
                <a:spcPts val="1714"/>
              </a:spcBef>
              <a:spcAft>
                <a:spcPts val="0"/>
              </a:spcAft>
              <a:buNone/>
            </a:pPr>
            <a:r>
              <a:rPr lang="es" sz="3300" b="1">
                <a:solidFill>
                  <a:srgbClr val="00B0F0"/>
                </a:solidFill>
              </a:rPr>
              <a:t>PROYECTOS de </a:t>
            </a:r>
            <a:endParaRPr sz="3300" b="1">
              <a:solidFill>
                <a:srgbClr val="00B0F0"/>
              </a:solidFill>
            </a:endParaRPr>
          </a:p>
          <a:p>
            <a:pPr marL="54711" lvl="0" indent="0" algn="l" rtl="0">
              <a:spcBef>
                <a:spcPts val="1714"/>
              </a:spcBef>
              <a:spcAft>
                <a:spcPts val="0"/>
              </a:spcAft>
              <a:buNone/>
            </a:pPr>
            <a:r>
              <a:rPr lang="es" sz="3300" b="1">
                <a:solidFill>
                  <a:srgbClr val="00B0F0"/>
                </a:solidFill>
              </a:rPr>
              <a:t>FORTALECIMIENTO </a:t>
            </a:r>
            <a:endParaRPr sz="3300" b="1">
              <a:solidFill>
                <a:srgbClr val="00B0F0"/>
              </a:solidFill>
            </a:endParaRPr>
          </a:p>
          <a:p>
            <a:pPr marL="54711" lvl="0" indent="0" algn="l" rtl="0">
              <a:spcBef>
                <a:spcPts val="1714"/>
              </a:spcBef>
              <a:spcAft>
                <a:spcPts val="0"/>
              </a:spcAft>
              <a:buNone/>
            </a:pPr>
            <a:r>
              <a:rPr lang="es" sz="3300" b="1">
                <a:solidFill>
                  <a:srgbClr val="00B0F0"/>
                </a:solidFill>
              </a:rPr>
              <a:t>INSTITUCIONAL</a:t>
            </a:r>
            <a:endParaRPr sz="3300" b="1">
              <a:solidFill>
                <a:srgbClr val="00B0F0"/>
              </a:solidFill>
            </a:endParaRPr>
          </a:p>
          <a:p>
            <a:pPr marL="54711" lvl="0" indent="0" algn="l" rtl="0">
              <a:spcBef>
                <a:spcPts val="1714"/>
              </a:spcBef>
              <a:spcAft>
                <a:spcPts val="0"/>
              </a:spcAft>
              <a:buNone/>
            </a:pPr>
            <a:endParaRPr sz="1800" b="1">
              <a:solidFill>
                <a:srgbClr val="00B0F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Encuentro con los Referentes Jurisdiccionales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Acompañamiento para la presentación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de Proyectos Institucionales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pic>
        <p:nvPicPr>
          <p:cNvPr id="124" name="Google Shape;12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6900" y="152425"/>
            <a:ext cx="1447800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29550" y="4273925"/>
            <a:ext cx="1353400" cy="69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/>
        </p:nvSpPr>
        <p:spPr>
          <a:xfrm>
            <a:off x="395400" y="416325"/>
            <a:ext cx="8353200" cy="25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54711" lvl="0" indent="0" algn="l" rtl="0">
              <a:spcBef>
                <a:spcPts val="1714"/>
              </a:spcBef>
              <a:spcAft>
                <a:spcPts val="0"/>
              </a:spcAft>
              <a:buNone/>
            </a:pPr>
            <a:r>
              <a:rPr lang="es" sz="1800" b="1">
                <a:solidFill>
                  <a:srgbClr val="00B0F0"/>
                </a:solidFill>
              </a:rPr>
              <a:t> Eje 2: El fortalecimiento de las instituciones</a:t>
            </a:r>
            <a:endParaRPr sz="1800" b="1">
              <a:solidFill>
                <a:srgbClr val="00B0F0"/>
              </a:solidFill>
            </a:endParaRPr>
          </a:p>
          <a:p>
            <a:pPr marL="0" marR="53238" lvl="0" indent="0" algn="ctr" rtl="0">
              <a:lnSpc>
                <a:spcPct val="101626"/>
              </a:lnSpc>
              <a:spcBef>
                <a:spcPts val="154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  <a:p>
            <a:pPr marL="0" marR="53238" lvl="0" indent="0" algn="ctr" rtl="0">
              <a:lnSpc>
                <a:spcPct val="101626"/>
              </a:lnSpc>
              <a:spcBef>
                <a:spcPts val="154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  <a:p>
            <a:pPr marL="457200" marR="53238" lvl="0" indent="-330200" algn="l" rtl="0">
              <a:lnSpc>
                <a:spcPct val="101626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1600"/>
              <a:buChar char="➢"/>
            </a:pPr>
            <a:r>
              <a:rPr lang="es" sz="1600">
                <a:solidFill>
                  <a:schemeClr val="dk1"/>
                </a:solidFill>
              </a:rPr>
              <a:t>Fortalecer las capacidades institucionales, propiciando un funcionamiento democrático y de calidad con impacto en la formación de profesionales para el sistema de educación obligatoria.</a:t>
            </a:r>
            <a:endParaRPr sz="1800"/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pic>
        <p:nvPicPr>
          <p:cNvPr id="131" name="Google Shape;13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6900" y="152425"/>
            <a:ext cx="1447800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29550" y="4273925"/>
            <a:ext cx="1353400" cy="69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/>
        </p:nvSpPr>
        <p:spPr>
          <a:xfrm>
            <a:off x="429750" y="577475"/>
            <a:ext cx="8353200" cy="44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54711" lvl="0" indent="0" algn="l" rtl="0">
              <a:spcBef>
                <a:spcPts val="171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800" b="1">
                <a:solidFill>
                  <a:srgbClr val="00B0F0"/>
                </a:solidFill>
              </a:rPr>
              <a:t>Objetivos de los Proyectos de Fortalecimiento Institucional  </a:t>
            </a:r>
            <a:endParaRPr sz="1800" b="1">
              <a:solidFill>
                <a:srgbClr val="00B0F0"/>
              </a:solidFill>
            </a:endParaRPr>
          </a:p>
          <a:p>
            <a:pPr marL="741375" marR="53238" lvl="0" indent="-228447" algn="l" rtl="0">
              <a:lnSpc>
                <a:spcPct val="101626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600">
                <a:solidFill>
                  <a:schemeClr val="dk1"/>
                </a:solidFill>
              </a:rPr>
              <a:t>✔ Fortalecer las condiciones institucionales para el desarrollo de la formación  en contextos de excepcionalidad. </a:t>
            </a:r>
            <a:endParaRPr sz="1600">
              <a:solidFill>
                <a:schemeClr val="dk1"/>
              </a:solidFill>
            </a:endParaRPr>
          </a:p>
          <a:p>
            <a:pPr marL="737260" marR="57454" lvl="0" indent="-224332" algn="just" rtl="0">
              <a:lnSpc>
                <a:spcPct val="101626"/>
              </a:lnSpc>
              <a:spcBef>
                <a:spcPts val="4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600">
                <a:solidFill>
                  <a:schemeClr val="dk1"/>
                </a:solidFill>
              </a:rPr>
              <a:t>✔ Potenciar prácticas de enseñanza que reconozcan los saberes de los y las  estudiantes de la formación docente y fortalezcan sus trayectorias  formativas posicionándolos/as como sujetos/as activos/as que ejercen un  rol ético y político en su contexto. </a:t>
            </a:r>
            <a:endParaRPr sz="1600">
              <a:solidFill>
                <a:schemeClr val="dk1"/>
              </a:solidFill>
            </a:endParaRPr>
          </a:p>
          <a:p>
            <a:pPr marL="740613" marR="57148" lvl="0" indent="-227685" algn="just" rtl="0">
              <a:lnSpc>
                <a:spcPct val="101626"/>
              </a:lnSpc>
              <a:spcBef>
                <a:spcPts val="4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600">
                <a:solidFill>
                  <a:schemeClr val="dk1"/>
                </a:solidFill>
              </a:rPr>
              <a:t>✔ Fortalecer la vinculación de los ISFD con las escuelas y las organizaciones  sociales y comunitarias para enriquecer la formación de los futuros  docentes.  </a:t>
            </a:r>
            <a:endParaRPr sz="1600">
              <a:solidFill>
                <a:schemeClr val="dk1"/>
              </a:solidFill>
            </a:endParaRPr>
          </a:p>
          <a:p>
            <a:pPr marL="745947" marR="53238" lvl="0" indent="-233019" algn="just" rtl="0">
              <a:lnSpc>
                <a:spcPct val="101625"/>
              </a:lnSpc>
              <a:spcBef>
                <a:spcPts val="4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600">
                <a:solidFill>
                  <a:schemeClr val="dk1"/>
                </a:solidFill>
              </a:rPr>
              <a:t>✔ Mejorar la formación inicial, a partir de reconocer en la experiencia  realizada por los y las estudiantes y los equipos docentes, un analizador del  propio proyecto formativo. </a:t>
            </a:r>
            <a:endParaRPr sz="1600">
              <a:solidFill>
                <a:schemeClr val="dk1"/>
              </a:solidFill>
            </a:endParaRPr>
          </a:p>
          <a:p>
            <a:pPr marL="745947" marR="57302" lvl="0" indent="-233019" algn="l" rtl="0">
              <a:lnSpc>
                <a:spcPct val="102459"/>
              </a:lnSpc>
              <a:spcBef>
                <a:spcPts val="4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600">
                <a:solidFill>
                  <a:schemeClr val="dk1"/>
                </a:solidFill>
              </a:rPr>
              <a:t>✔ Fortalecer el equipamiento para adecuar la demanda a las condiciones  materiales que la pandemia requiere.</a:t>
            </a:r>
            <a:endParaRPr sz="2600" b="1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pic>
        <p:nvPicPr>
          <p:cNvPr id="138" name="Google Shape;13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6900" y="152425"/>
            <a:ext cx="1447800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29550" y="4273925"/>
            <a:ext cx="1353400" cy="69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/>
          <p:nvPr/>
        </p:nvSpPr>
        <p:spPr>
          <a:xfrm>
            <a:off x="429750" y="577475"/>
            <a:ext cx="8353200" cy="35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200" b="1"/>
              <a:t>Pautas para la presentación de los proyectos</a:t>
            </a:r>
            <a:endParaRPr sz="22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s" sz="1600"/>
              <a:t>Nombrar el tipo de proyecto que va a desarrollar el Instituto:</a:t>
            </a:r>
            <a:endParaRPr sz="16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1.1. Proyectos territoriales en articulación con escuelas de los distintos niveles educativos.</a:t>
            </a:r>
            <a:endParaRPr/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1.2.  Proyectos territoriales en articulación con organizaciones sociales y comunitarias.</a:t>
            </a:r>
            <a:endParaRPr/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1.3. Proyectos territoriales que vinculan al ISFD, las escuelas y las organizaciones sociales y comunitarias.</a:t>
            </a:r>
            <a:endParaRPr/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1.4.  Proyectos institucionales o interinstitucionales de formación docente.</a:t>
            </a:r>
            <a:endParaRPr/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5" name="Google Shape;14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6900" y="152425"/>
            <a:ext cx="1447800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84900" y="4005325"/>
            <a:ext cx="1353400" cy="69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8"/>
          <p:cNvSpPr txBox="1"/>
          <p:nvPr/>
        </p:nvSpPr>
        <p:spPr>
          <a:xfrm>
            <a:off x="429750" y="577475"/>
            <a:ext cx="8353200" cy="38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200" b="1"/>
              <a:t>Pautas para la presentación de los proyectos</a:t>
            </a:r>
            <a:endParaRPr sz="22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 startAt="2"/>
            </a:pPr>
            <a:r>
              <a:rPr lang="es" sz="1600"/>
              <a:t>Los proyectos deben incluir:</a:t>
            </a:r>
            <a:endParaRPr sz="1600"/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2.1. Fundamentación </a:t>
            </a:r>
            <a:endParaRPr/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2.2. Objetivos</a:t>
            </a:r>
            <a:endParaRPr/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2.3. Desarrollo de la propuesta</a:t>
            </a:r>
            <a:endParaRPr/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2.4. Propuesta de registro y sistematización de información </a:t>
            </a:r>
            <a:endParaRPr/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2.5. Evaluación: seguimiento, monitoreo, evaluación del proyecto, de los objetivos, etc.</a:t>
            </a:r>
            <a:endParaRPr/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2" name="Google Shape;152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6900" y="152425"/>
            <a:ext cx="1447800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84900" y="4005325"/>
            <a:ext cx="1353400" cy="69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9"/>
          <p:cNvSpPr txBox="1"/>
          <p:nvPr/>
        </p:nvSpPr>
        <p:spPr>
          <a:xfrm>
            <a:off x="429750" y="577475"/>
            <a:ext cx="8353200" cy="31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200" b="1"/>
              <a:t>Pautas para la presentación de los proyectos</a:t>
            </a:r>
            <a:endParaRPr sz="22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 startAt="3"/>
            </a:pPr>
            <a:r>
              <a:rPr lang="es" sz="1600"/>
              <a:t>Formato de presentación</a:t>
            </a:r>
            <a:endParaRPr sz="1600"/>
          </a:p>
          <a:p>
            <a:pPr marL="9144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9144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3.1. Fuente: Times New Roman o Calibri 12</a:t>
            </a:r>
            <a:endParaRPr/>
          </a:p>
          <a:p>
            <a:pPr marL="9144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3.2. Interlineado: 1.5</a:t>
            </a:r>
            <a:endParaRPr/>
          </a:p>
          <a:p>
            <a:pPr marL="9144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3.3. Límite de páginas: 6</a:t>
            </a:r>
            <a:endParaRPr/>
          </a:p>
          <a:p>
            <a:pPr marL="9144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9" name="Google Shape;15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6900" y="152425"/>
            <a:ext cx="1447800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84900" y="4005325"/>
            <a:ext cx="1353400" cy="69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6900" y="152425"/>
            <a:ext cx="1447800" cy="69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30"/>
          <p:cNvSpPr txBox="1"/>
          <p:nvPr/>
        </p:nvSpPr>
        <p:spPr>
          <a:xfrm>
            <a:off x="73050" y="914250"/>
            <a:ext cx="89979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/>
              <a:t>Zona Norte: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s" sz="1500"/>
              <a:t>Stoppani, María Alejandra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s" sz="1500"/>
              <a:t>Díaz Kelly, Florencia</a:t>
            </a:r>
            <a:endParaRPr sz="15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/>
              <a:t>         referentes.zonanorte@gmail.com</a:t>
            </a:r>
            <a:endParaRPr sz="1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/>
              <a:t>Zona Sur: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s" sz="1500"/>
              <a:t> Pighin, Walter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s" sz="1500"/>
              <a:t> Leonetti, Giselle</a:t>
            </a:r>
            <a:endParaRPr sz="1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/>
              <a:t>         referentes.zonasur@gmail.com</a:t>
            </a:r>
            <a:endParaRPr sz="1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  <p:pic>
        <p:nvPicPr>
          <p:cNvPr id="167" name="Google Shape;167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4871" y="2182300"/>
            <a:ext cx="265075" cy="191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4871" y="3813975"/>
            <a:ext cx="265073" cy="191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84900" y="4005325"/>
            <a:ext cx="1353400" cy="690325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30"/>
          <p:cNvSpPr txBox="1"/>
          <p:nvPr/>
        </p:nvSpPr>
        <p:spPr>
          <a:xfrm>
            <a:off x="322300" y="295450"/>
            <a:ext cx="68355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800" b="1">
                <a:solidFill>
                  <a:schemeClr val="dk1"/>
                </a:solidFill>
              </a:rPr>
              <a:t>Referentes Jurisdiccionales de Acompañamiento para la presentación de Proyectos Institucionales</a:t>
            </a: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Office PowerPoint</Application>
  <PresentationFormat>Presentación en pantalla (16:9)</PresentationFormat>
  <Paragraphs>58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Tema de Office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Giselle</dc:creator>
  <cp:lastModifiedBy>Usuario de Windows</cp:lastModifiedBy>
  <cp:revision>1</cp:revision>
  <dcterms:modified xsi:type="dcterms:W3CDTF">2021-08-11T11:46:25Z</dcterms:modified>
</cp:coreProperties>
</file>